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8" r:id="rId6"/>
    <p:sldMasterId id="2147483670" r:id="rId7"/>
    <p:sldMasterId id="2147483676" r:id="rId8"/>
    <p:sldMasterId id="2147483673" r:id="rId9"/>
    <p:sldMasterId id="2147483678" r:id="rId10"/>
    <p:sldMasterId id="2147483680" r:id="rId11"/>
    <p:sldMasterId id="2147483682" r:id="rId12"/>
    <p:sldMasterId id="2147483684" r:id="rId13"/>
    <p:sldMasterId id="2147483689" r:id="rId14"/>
  </p:sldMasterIdLst>
  <p:notesMasterIdLst>
    <p:notesMasterId r:id="rId22"/>
  </p:notesMasterIdLst>
  <p:handoutMasterIdLst>
    <p:handoutMasterId r:id="rId23"/>
  </p:handoutMasterIdLst>
  <p:sldIdLst>
    <p:sldId id="256" r:id="rId15"/>
    <p:sldId id="498" r:id="rId16"/>
    <p:sldId id="316" r:id="rId17"/>
    <p:sldId id="285" r:id="rId18"/>
    <p:sldId id="509" r:id="rId19"/>
    <p:sldId id="312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envoorden, Gytha" initials="SG" lastIdx="1" clrIdx="0">
    <p:extLst>
      <p:ext uri="{19B8F6BF-5375-455C-9EA6-DF929625EA0E}">
        <p15:presenceInfo xmlns:p15="http://schemas.microsoft.com/office/powerpoint/2012/main" userId="S::gytha.steenvoorden@nyrstar.com::896ca990-b228-4f4b-aa55-37127ff749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525"/>
    <a:srgbClr val="005371"/>
    <a:srgbClr val="2D307B"/>
    <a:srgbClr val="215381"/>
    <a:srgbClr val="FFC611"/>
    <a:srgbClr val="FFC8C8"/>
    <a:srgbClr val="FF6161"/>
    <a:srgbClr val="FF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E967DD-EF81-4162-B9FD-87B2E35BFC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9AB46-EB5C-4BB7-BC54-4F56B7F8B3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330F2-80E1-4B81-83F9-24C7EE4A3D2F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91E27-F5F0-44A1-AA3B-27C0E406D9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EDFC91-02D2-4A85-9199-707177931D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823DE-AD08-43CF-835E-F8C4A65A4E0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719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D5E58-C406-4641-B403-7B749F1BEED4}" type="datetimeFigureOut">
              <a:rPr lang="en-AU" smtClean="0"/>
              <a:t>6/03/2023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40C9A-8793-4B7B-BE8E-D7D0104520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1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540C9A-8793-4B7B-BE8E-D7D0104520A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689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sitting, computer, computer&#10;&#10;Description automatically generated">
            <a:extLst>
              <a:ext uri="{FF2B5EF4-FFF2-40B4-BE49-F238E27FC236}">
                <a16:creationId xmlns:a16="http://schemas.microsoft.com/office/drawing/2014/main" id="{B2F93DDD-CB76-48D7-8F4C-9DB27FF4AB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168"/>
            <a:ext cx="5657088" cy="513283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8FEE50-33A9-4751-9452-B9478BD670BC}"/>
              </a:ext>
            </a:extLst>
          </p:cNvPr>
          <p:cNvSpPr/>
          <p:nvPr userDrawn="1"/>
        </p:nvSpPr>
        <p:spPr>
          <a:xfrm>
            <a:off x="0" y="0"/>
            <a:ext cx="12192000" cy="5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61C810F5-9D61-406C-94B0-F837DB83CE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181" y="5381242"/>
            <a:ext cx="2834646" cy="1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5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82339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97345059-6C38-4C59-9426-F1933F3D92C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36575" y="1254125"/>
            <a:ext cx="11315700" cy="4935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336180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Smart 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54630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6" name="SmartArt Placeholder 5">
            <a:extLst>
              <a:ext uri="{FF2B5EF4-FFF2-40B4-BE49-F238E27FC236}">
                <a16:creationId xmlns:a16="http://schemas.microsoft.com/office/drawing/2014/main" id="{C376A46B-A606-4DDF-B3A8-3DD183B47977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197600" y="1458912"/>
            <a:ext cx="5654675" cy="4627851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04BDAA-36AF-4638-AA71-3AC178462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75" y="1458913"/>
            <a:ext cx="5559425" cy="4627562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448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Media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36157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04BDAA-36AF-4638-AA71-3AC178462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75" y="1458913"/>
            <a:ext cx="5559425" cy="4627562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C5F1027F-82CB-49D8-8212-9AAC44AED016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6216650" y="1458913"/>
            <a:ext cx="5635625" cy="46275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4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Online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45393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04BDAA-36AF-4638-AA71-3AC1784624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575" y="1458913"/>
            <a:ext cx="5559425" cy="4627562"/>
          </a:xfrm>
          <a:prstGeom prst="rect">
            <a:avLst/>
          </a:prstGeom>
        </p:spPr>
        <p:txBody>
          <a:bodyPr/>
          <a:lstStyle>
            <a:lvl2pPr marL="6858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B0F0"/>
              </a:buClr>
              <a:buFont typeface="Calibri" panose="020F050202020403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Online Image Placeholder 5">
            <a:extLst>
              <a:ext uri="{FF2B5EF4-FFF2-40B4-BE49-F238E27FC236}">
                <a16:creationId xmlns:a16="http://schemas.microsoft.com/office/drawing/2014/main" id="{E1001D0B-F3E2-447F-BD0A-8952C1432C71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197600" y="1458913"/>
            <a:ext cx="5745163" cy="462756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3175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Tabl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82339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97345059-6C38-4C59-9426-F1933F3D92C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36575" y="1254125"/>
            <a:ext cx="11315700" cy="49355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/>
              <a:t>Insert Table</a:t>
            </a:r>
          </a:p>
        </p:txBody>
      </p:sp>
    </p:spTree>
    <p:extLst>
      <p:ext uri="{BB962C8B-B14F-4D97-AF65-F5344CB8AC3E}">
        <p14:creationId xmlns:p14="http://schemas.microsoft.com/office/powerpoint/2010/main" val="23684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Horizontal Tex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5B90-B94B-44B8-894C-C5D4C3764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43" y="551720"/>
            <a:ext cx="10445393" cy="579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795C9C-2A38-4927-8F82-DA7126DEBA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643" y="1349123"/>
            <a:ext cx="11081049" cy="178482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 marL="7429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text here or insert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8F53452-1FEF-4F26-B1F2-E223AF20EC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642" y="3253339"/>
            <a:ext cx="11081049" cy="29372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 marL="7429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text here or insert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425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Vertical Tex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5B90-B94B-44B8-894C-C5D4C3764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43" y="551720"/>
            <a:ext cx="10473102" cy="579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8F53452-1FEF-4F26-B1F2-E223AF20EC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642" y="1347163"/>
            <a:ext cx="5360437" cy="4843462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 marL="7429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text here or insert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D72C80-2630-45F8-9391-E3E4DB83975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94921" y="1347788"/>
            <a:ext cx="5360503" cy="4843462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Insert Picture by clicking on the icon below</a:t>
            </a:r>
          </a:p>
        </p:txBody>
      </p:sp>
    </p:spTree>
    <p:extLst>
      <p:ext uri="{BB962C8B-B14F-4D97-AF65-F5344CB8AC3E}">
        <p14:creationId xmlns:p14="http://schemas.microsoft.com/office/powerpoint/2010/main" val="657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yrstar Horizontal Text 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5B90-B94B-44B8-894C-C5D4C3764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643" y="551720"/>
            <a:ext cx="10445393" cy="579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F795C9C-2A38-4927-8F82-DA7126DEBA5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643" y="1349123"/>
            <a:ext cx="11081049" cy="1784827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 marL="7429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text here or insert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38F53452-1FEF-4F26-B1F2-E223AF20EC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642" y="3253339"/>
            <a:ext cx="11081049" cy="29372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 marL="7429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Type text here or insert media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44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Picture Divider 1-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5B90-B94B-44B8-894C-C5D4C3764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96" y="2168764"/>
            <a:ext cx="3296973" cy="57990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br>
              <a:rPr lang="en-US"/>
            </a:br>
            <a:r>
              <a:rPr lang="en-US"/>
              <a:t>Use as Divider Slides</a:t>
            </a: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D92818-689A-4178-8C7F-B5CB8C2C2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496" y="358726"/>
            <a:ext cx="11875007" cy="634687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116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yrstar Picture Divider 1-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5B90-B94B-44B8-894C-C5D4C37644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496" y="2168764"/>
            <a:ext cx="5401795" cy="57990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- Click icon to add picture from your files</a:t>
            </a:r>
            <a:br>
              <a:rPr lang="en-US"/>
            </a:br>
            <a:r>
              <a:rPr lang="en-US"/>
              <a:t>- Use as Divider Slides</a:t>
            </a:r>
            <a:br>
              <a:rPr lang="en-US"/>
            </a:br>
            <a:endParaRPr lang="en-A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AD92818-689A-4178-8C7F-B5CB8C2C23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8496" y="358726"/>
            <a:ext cx="11875007" cy="599762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854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Picture/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36157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4A584A-9A79-4B8B-AD4B-3724D3B12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643" y="2309445"/>
            <a:ext cx="5454582" cy="3716705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6858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E6A98BA-D061-4732-A6C3-08649CA939B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0778" y="1277938"/>
            <a:ext cx="5651498" cy="4748212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7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Char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4CFB8989-6048-41E2-9B24-6FB64422719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01508" y="1254368"/>
            <a:ext cx="5650767" cy="4771781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1858DBB7-C884-4D2E-AD76-F0D097CE4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9083607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4A584A-9A79-4B8B-AD4B-3724D3B125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643" y="2309445"/>
            <a:ext cx="5454582" cy="3716705"/>
          </a:xfrm>
          <a:prstGeom prst="rect">
            <a:avLst/>
          </a:prstGeom>
        </p:spPr>
        <p:txBody>
          <a:bodyPr/>
          <a:lstStyle>
            <a:lvl1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 marL="6858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5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rstar Char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032BE2-4BB1-4C7A-AF24-6C6C99491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17692" y="6420235"/>
            <a:ext cx="415811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28F1CD4-6009-4109-81A7-9A135ED188E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E308DB10-76EF-4027-9063-55536B18C29D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01508" y="1254368"/>
            <a:ext cx="5650767" cy="4771781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Title Placeholder 5">
            <a:extLst>
              <a:ext uri="{FF2B5EF4-FFF2-40B4-BE49-F238E27FC236}">
                <a16:creationId xmlns:a16="http://schemas.microsoft.com/office/drawing/2014/main" id="{3277B859-0963-436C-AC47-8BC5CC4F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445393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5A94FE0-EE41-4E4E-8014-F20BF21C6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643" y="1254369"/>
            <a:ext cx="5454582" cy="477178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  <a:lvl2pPr marL="685800" indent="-228600" algn="l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buClr>
                <a:srgbClr val="00B0F0"/>
              </a:buClr>
              <a:buFont typeface="Arial" panose="020B0604020202020204" pitchFamily="34" charset="0"/>
              <a:buChar char="‒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039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able, sitting, computer, computer&#10;&#10;Description automatically generated">
            <a:extLst>
              <a:ext uri="{FF2B5EF4-FFF2-40B4-BE49-F238E27FC236}">
                <a16:creationId xmlns:a16="http://schemas.microsoft.com/office/drawing/2014/main" id="{CFFEF97F-CFA4-4367-B77B-25CB395A07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168"/>
            <a:ext cx="5657088" cy="513283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F03412D0-A46F-4FF7-8581-EE54F9503176}"/>
              </a:ext>
            </a:extLst>
          </p:cNvPr>
          <p:cNvSpPr/>
          <p:nvPr userDrawn="1"/>
        </p:nvSpPr>
        <p:spPr>
          <a:xfrm>
            <a:off x="0" y="0"/>
            <a:ext cx="12192000" cy="5242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5B345E5-9545-408D-9A01-276436A6208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181" y="5381242"/>
            <a:ext cx="2834646" cy="12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4" y="551720"/>
            <a:ext cx="8948928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50138F1C-2965-4441-8731-17DD3B09E6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3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10362266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D095B04-CE29-4286-A659-2E485B38FC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4" y="551720"/>
            <a:ext cx="9228794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D8A694-522F-4E87-9F04-2656E2CF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43" y="135043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Example text Arial 12pt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D6689F1-70F5-44E4-A31A-7BBA5B39D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4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9113384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D8A694-522F-4E87-9F04-2656E2CF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43" y="1350436"/>
            <a:ext cx="103807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Example text Arial 12pt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F85F03C-E26B-4DF3-9F23-DA87149063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8948929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3D8A694-522F-4E87-9F04-2656E2CFB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43" y="1350436"/>
            <a:ext cx="10436157" cy="4847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Example text Arial 12pt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6883E7FC-0449-48DE-86C7-26B2FE7B35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3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8948929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49C0CA8-0351-40B6-B6F6-50683DC7ED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4" y="551720"/>
            <a:ext cx="8948928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1E8EBB32-12F3-49E5-8C13-7DC47F57CA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2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9122262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D095B04-CE29-4286-A659-2E485B38FC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3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8948928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2253EEE-EFDA-425F-A3A6-46312F093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6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1108F-131A-4D34-9FA9-47ECF5EB72CE}"/>
              </a:ext>
            </a:extLst>
          </p:cNvPr>
          <p:cNvSpPr/>
          <p:nvPr userDrawn="1"/>
        </p:nvSpPr>
        <p:spPr>
          <a:xfrm>
            <a:off x="11599040" y="6441685"/>
            <a:ext cx="434464" cy="2471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CD9DD08-1CC6-4EF8-8DE6-94F2F332454F}"/>
              </a:ext>
            </a:extLst>
          </p:cNvPr>
          <p:cNvGrpSpPr/>
          <p:nvPr userDrawn="1"/>
        </p:nvGrpSpPr>
        <p:grpSpPr>
          <a:xfrm>
            <a:off x="158496" y="170193"/>
            <a:ext cx="11875008" cy="184622"/>
            <a:chOff x="158496" y="170193"/>
            <a:chExt cx="11875008" cy="18462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92E643-EF2C-41BC-BE67-D5624146ED9E}"/>
                </a:ext>
              </a:extLst>
            </p:cNvPr>
            <p:cNvSpPr/>
            <p:nvPr userDrawn="1"/>
          </p:nvSpPr>
          <p:spPr>
            <a:xfrm>
              <a:off x="158496" y="170193"/>
              <a:ext cx="2926080" cy="1846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0F9965-5C55-4DF7-9DE1-3FD295B37B65}"/>
                </a:ext>
              </a:extLst>
            </p:cNvPr>
            <p:cNvSpPr/>
            <p:nvPr userDrawn="1"/>
          </p:nvSpPr>
          <p:spPr>
            <a:xfrm>
              <a:off x="3084576" y="170193"/>
              <a:ext cx="8948928" cy="184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2B75591E-73FC-41D0-816B-6CFFE6B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1720"/>
            <a:ext cx="8948928" cy="57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Type Headline here</a:t>
            </a:r>
            <a:endParaRPr lang="en-AU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066AA00-F1F2-4F3E-B780-E79B24B744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3554" y="453551"/>
            <a:ext cx="969950" cy="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1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B0F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250000"/>
        </a:lnSpc>
        <a:spcBef>
          <a:spcPts val="1000"/>
        </a:spcBef>
        <a:buClr>
          <a:srgbClr val="00B0F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6CB2A63-9450-45D4-AC8D-4AC04FD78759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5657088" y="1084390"/>
            <a:ext cx="6144768" cy="18782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800" b="1"/>
              <a:t>Nyrstar </a:t>
            </a:r>
          </a:p>
          <a:p>
            <a:r>
              <a:rPr lang="en-US" sz="2800" b="1"/>
              <a:t>Resources for a changing world</a:t>
            </a:r>
            <a:endParaRPr lang="en-AU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450D5A-23D4-4313-8597-42941496279E}"/>
              </a:ext>
            </a:extLst>
          </p:cNvPr>
          <p:cNvSpPr txBox="1"/>
          <p:nvPr/>
        </p:nvSpPr>
        <p:spPr>
          <a:xfrm>
            <a:off x="6025663" y="2418017"/>
            <a:ext cx="5776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Flexibel elektrische energie afnemen 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invoeden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7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204B1-CE3E-93AE-F359-7240C51F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Nyrstar Budel – volledig gecommitteerd aan de groene transitie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A7353B-59A4-588F-E5D0-615CF7DE8D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1CD4-6009-4109-81A7-9A135ED188E8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93B77E-F34C-4424-A7CC-E4586595BBC0}"/>
              </a:ext>
            </a:extLst>
          </p:cNvPr>
          <p:cNvSpPr txBox="1"/>
          <p:nvPr/>
        </p:nvSpPr>
        <p:spPr>
          <a:xfrm>
            <a:off x="6096000" y="1531248"/>
            <a:ext cx="566990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Een van de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meest energie-efficiënte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zinkproducent ter wereld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Bijna 100% geëlektrificeerd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– Elektrificatie is al gestart in de jaren ’70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Heel lage directe CO2 uitstoot.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100% hernieuwbare elektriciteit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sinds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MWp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zonnepark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on-site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Unieke mate van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flexibiliteit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Producent van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kritieke en strategische materialen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Belangrijk percentage van de grondstoffen komt uit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recyclage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 van verzinkt staal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Klaar voor de </a:t>
            </a:r>
            <a:r>
              <a:rPr lang="nl-NL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 volgende stap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-&gt; Nyrstar </a:t>
            </a: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‘Virtuele Batterij’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C0022C-23F1-43F7-9C03-A4D4D7266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531" y="1638550"/>
            <a:ext cx="4300567" cy="38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3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0F55-4113-4F01-A9D5-5D59B541E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F57E5D-5254-4548-BDE4-53E6C9379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1CD4-6009-4109-81A7-9A135ED188E8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87722-16BD-4965-898B-B4300351FF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643" y="1349123"/>
            <a:ext cx="11081049" cy="4957157"/>
          </a:xfrm>
        </p:spPr>
        <p:txBody>
          <a:bodyPr>
            <a:normAutofit/>
          </a:bodyPr>
          <a:lstStyle/>
          <a:p>
            <a:r>
              <a:rPr lang="nl-NL" sz="1800" dirty="0"/>
              <a:t>Elektrolyse: Nyrstar is al zeer geëlektrificeerd</a:t>
            </a:r>
            <a:br>
              <a:rPr lang="nl-NL" sz="1800" dirty="0"/>
            </a:br>
            <a:endParaRPr lang="nl-NL" sz="1800" dirty="0"/>
          </a:p>
          <a:p>
            <a:r>
              <a:rPr lang="nl-NL" sz="1800" dirty="0"/>
              <a:t>Hoe hiervan gebruik maken?</a:t>
            </a:r>
          </a:p>
          <a:p>
            <a:pPr lvl="1"/>
            <a:r>
              <a:rPr lang="nl-NL" sz="1800" dirty="0"/>
              <a:t>Flexibiliteitsdiensten met </a:t>
            </a:r>
            <a:r>
              <a:rPr lang="nl-NL" sz="1800" dirty="0" err="1"/>
              <a:t>TenneT</a:t>
            </a:r>
            <a:r>
              <a:rPr lang="nl-NL" sz="1800" dirty="0"/>
              <a:t> (via </a:t>
            </a:r>
            <a:r>
              <a:rPr lang="nl-NL" sz="1800" dirty="0" err="1"/>
              <a:t>aggregator</a:t>
            </a:r>
            <a:r>
              <a:rPr lang="nl-NL" sz="1800" dirty="0"/>
              <a:t>)</a:t>
            </a:r>
          </a:p>
          <a:p>
            <a:pPr marL="457200" lvl="1" indent="0">
              <a:buNone/>
            </a:pPr>
            <a:r>
              <a:rPr lang="nl-NL" sz="1800" dirty="0"/>
              <a:t>En/of</a:t>
            </a:r>
          </a:p>
          <a:p>
            <a:pPr lvl="1"/>
            <a:r>
              <a:rPr lang="nl-NL" sz="1800" dirty="0"/>
              <a:t>Gebruik maken van onbalans- en </a:t>
            </a:r>
            <a:r>
              <a:rPr lang="nl-NL" sz="1800" dirty="0" err="1"/>
              <a:t>day</a:t>
            </a:r>
            <a:r>
              <a:rPr lang="nl-NL" sz="1800" dirty="0"/>
              <a:t> </a:t>
            </a:r>
            <a:r>
              <a:rPr lang="nl-NL" sz="1800" dirty="0" err="1"/>
              <a:t>ahead</a:t>
            </a:r>
            <a:r>
              <a:rPr lang="nl-NL" sz="1800" dirty="0"/>
              <a:t> prijzen (contract met leverancier moet dit toestaan)</a:t>
            </a:r>
          </a:p>
          <a:p>
            <a:r>
              <a:rPr lang="nl-NL" sz="1800" dirty="0"/>
              <a:t>Toekomstproject voor Nyrstar: virtuele batterij</a:t>
            </a:r>
          </a:p>
          <a:p>
            <a:pPr marL="457200" lvl="1" indent="0">
              <a:buNone/>
            </a:pPr>
            <a:r>
              <a:rPr lang="nl-NL" sz="1800" dirty="0"/>
              <a:t>Uitbreiding van de bestaande elektrolyse</a:t>
            </a:r>
          </a:p>
          <a:p>
            <a:pPr marL="0" indent="0">
              <a:buNone/>
            </a:pPr>
            <a:endParaRPr lang="nl-B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4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61E02-42D5-4BEA-9011-DA79C7FD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015" y="1131629"/>
            <a:ext cx="7521677" cy="4893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7DA934-B6AD-4FC9-9A38-26F4ABAD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Productieproces van</a:t>
            </a:r>
            <a:r>
              <a:rPr lang="en-US" dirty="0"/>
              <a:t> Zink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698E11C-429A-4039-A7D5-8165FCB55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28F1CD4-6009-4109-81A7-9A135ED188E8}" type="slidenum">
              <a:rPr lang="en-US"/>
              <a:t>4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CE1C9B-3F5C-4F8E-BBDA-C4816EE09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643" y="1917434"/>
            <a:ext cx="3012802" cy="28020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De grondstoffen die bij de Nyrstar-smelters aankomen, ondergaan een proces van vier fasen: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 err="1"/>
              <a:t>Roosten</a:t>
            </a:r>
            <a:endParaRPr lang="en-US" sz="16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/>
              <a:t>Uitlogen en zuiveren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/>
              <a:t>Elektrolyse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sz="1600" dirty="0" err="1"/>
              <a:t>Gieten</a:t>
            </a:r>
            <a:r>
              <a:rPr lang="en-US" sz="1600" dirty="0"/>
              <a:t> </a:t>
            </a:r>
            <a:endParaRPr lang="nl-NL" sz="16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128E0B4-66B5-4980-A4F9-BEB7379131AB}"/>
              </a:ext>
            </a:extLst>
          </p:cNvPr>
          <p:cNvSpPr/>
          <p:nvPr/>
        </p:nvSpPr>
        <p:spPr>
          <a:xfrm>
            <a:off x="9623394" y="2281561"/>
            <a:ext cx="932156" cy="905522"/>
          </a:xfrm>
          <a:prstGeom prst="roundRect">
            <a:avLst/>
          </a:prstGeom>
          <a:noFill/>
          <a:ln w="57150">
            <a:solidFill>
              <a:srgbClr val="EB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32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DA934-B6AD-4FC9-9A38-26F4ABAD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Impact van </a:t>
            </a:r>
            <a:r>
              <a:rPr lang="en-US" kern="1200" dirty="0" err="1"/>
              <a:t>flexibiliteitsdiensten</a:t>
            </a:r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698E11C-429A-4039-A7D5-8165FCB55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428F1CD4-6009-4109-81A7-9A135ED188E8}" type="slidenum">
              <a:rPr lang="en-US"/>
              <a:t>5</a:t>
            </a:fld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9CE1C9B-3F5C-4F8E-BBDA-C4816EE094B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36642" y="1376039"/>
            <a:ext cx="10473102" cy="435893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 dirty="0"/>
              <a:t>Impact op </a:t>
            </a:r>
            <a:r>
              <a:rPr lang="en-US" sz="1600" b="1" dirty="0" err="1"/>
              <a:t>productie</a:t>
            </a:r>
            <a:endParaRPr lang="en-US" sz="16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</a:t>
            </a:r>
            <a:r>
              <a:rPr lang="en-US" sz="1600" dirty="0" err="1"/>
              <a:t>Elektrolyse</a:t>
            </a:r>
            <a:r>
              <a:rPr lang="en-US" sz="1600" dirty="0"/>
              <a:t> </a:t>
            </a:r>
            <a:r>
              <a:rPr lang="en-US" sz="1600" dirty="0" err="1"/>
              <a:t>verbruikt</a:t>
            </a:r>
            <a:r>
              <a:rPr lang="en-US" sz="1600" dirty="0"/>
              <a:t> 85-90 % van </a:t>
            </a:r>
            <a:r>
              <a:rPr lang="en-US" sz="1600" dirty="0" err="1"/>
              <a:t>ons</a:t>
            </a:r>
            <a:r>
              <a:rPr lang="en-US" sz="1600" dirty="0"/>
              <a:t> </a:t>
            </a:r>
            <a:r>
              <a:rPr lang="en-US" sz="1600" dirty="0" err="1"/>
              <a:t>totaal</a:t>
            </a:r>
            <a:r>
              <a:rPr lang="en-US" sz="1600" dirty="0"/>
              <a:t> </a:t>
            </a:r>
            <a:r>
              <a:rPr lang="en-US" sz="1600" dirty="0" err="1"/>
              <a:t>elektriciteitsverbruik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</a:t>
            </a:r>
            <a:r>
              <a:rPr lang="en-US" sz="1600" dirty="0" err="1"/>
              <a:t>Elektrolyse</a:t>
            </a:r>
            <a:r>
              <a:rPr lang="en-US" sz="1600" dirty="0"/>
              <a:t>: bottleneck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/>
              <a:t>		</a:t>
            </a:r>
            <a:r>
              <a:rPr lang="en-US" sz="1600" dirty="0" err="1"/>
              <a:t>Bij</a:t>
            </a:r>
            <a:r>
              <a:rPr lang="en-US" sz="1600" dirty="0"/>
              <a:t> </a:t>
            </a:r>
            <a:r>
              <a:rPr lang="en-US" sz="1600" dirty="0" err="1"/>
              <a:t>activaties</a:t>
            </a:r>
            <a:r>
              <a:rPr lang="en-US" sz="1600" dirty="0"/>
              <a:t> </a:t>
            </a:r>
            <a:r>
              <a:rPr lang="en-US" sz="1600" dirty="0" err="1"/>
              <a:t>produceren</a:t>
            </a:r>
            <a:r>
              <a:rPr lang="en-US" sz="1600" dirty="0"/>
              <a:t> we minder </a:t>
            </a:r>
            <a:r>
              <a:rPr lang="en-US" sz="1600" dirty="0" err="1"/>
              <a:t>zink</a:t>
            </a:r>
            <a:r>
              <a:rPr lang="en-US" sz="1600" dirty="0"/>
              <a:t>, </a:t>
            </a:r>
            <a:r>
              <a:rPr lang="en-US" sz="1600" dirty="0" err="1"/>
              <a:t>deze</a:t>
            </a:r>
            <a:r>
              <a:rPr lang="en-US" sz="1600" dirty="0"/>
              <a:t> </a:t>
            </a:r>
            <a:r>
              <a:rPr lang="en-US" sz="1600" dirty="0" err="1"/>
              <a:t>kunnen</a:t>
            </a:r>
            <a:r>
              <a:rPr lang="en-US" sz="1600" dirty="0"/>
              <a:t> we </a:t>
            </a:r>
            <a:r>
              <a:rPr lang="en-US" sz="1600" dirty="0" err="1"/>
              <a:t>nadien</a:t>
            </a:r>
            <a:r>
              <a:rPr lang="en-US" sz="1600" dirty="0"/>
              <a:t> </a:t>
            </a:r>
            <a:r>
              <a:rPr lang="en-US" sz="1600" dirty="0" err="1"/>
              <a:t>niet</a:t>
            </a:r>
            <a:r>
              <a:rPr lang="en-US" sz="1600" dirty="0"/>
              <a:t> extra </a:t>
            </a:r>
            <a:r>
              <a:rPr lang="en-US" sz="1600" dirty="0" err="1"/>
              <a:t>produceren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	Planning: de </a:t>
            </a:r>
            <a:r>
              <a:rPr lang="en-US" sz="1600" dirty="0" err="1"/>
              <a:t>productieplanning</a:t>
            </a:r>
            <a:r>
              <a:rPr lang="en-US" sz="1600" dirty="0"/>
              <a:t> </a:t>
            </a:r>
            <a:r>
              <a:rPr lang="en-US" sz="1600" dirty="0" err="1"/>
              <a:t>verschuift</a:t>
            </a:r>
            <a:r>
              <a:rPr lang="en-US" sz="1600" dirty="0"/>
              <a:t> </a:t>
            </a:r>
            <a:r>
              <a:rPr lang="en-US" sz="1600" dirty="0" err="1"/>
              <a:t>hier</a:t>
            </a:r>
            <a:r>
              <a:rPr lang="en-US" sz="1600" dirty="0"/>
              <a:t> </a:t>
            </a:r>
            <a:r>
              <a:rPr lang="en-US" sz="1600" dirty="0" err="1"/>
              <a:t>ook</a:t>
            </a:r>
            <a:r>
              <a:rPr lang="en-US" sz="1600" dirty="0"/>
              <a:t> mee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b="1" dirty="0" err="1"/>
              <a:t>Waarom</a:t>
            </a:r>
            <a:r>
              <a:rPr lang="en-US" sz="1600" b="1" dirty="0"/>
              <a:t> </a:t>
            </a:r>
            <a:r>
              <a:rPr lang="en-US" sz="1600" b="1" dirty="0" err="1"/>
              <a:t>doen</a:t>
            </a:r>
            <a:r>
              <a:rPr lang="en-US" sz="1600" b="1" dirty="0"/>
              <a:t> we het?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/>
              <a:t>Beschikbaarheidsvergoeding</a:t>
            </a:r>
            <a:r>
              <a:rPr lang="en-US" sz="1600" dirty="0"/>
              <a:t> vs </a:t>
            </a:r>
            <a:r>
              <a:rPr lang="en-US" sz="1600" dirty="0" err="1"/>
              <a:t>activatie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 err="1"/>
              <a:t>Vergoeding</a:t>
            </a:r>
            <a:r>
              <a:rPr lang="en-US" sz="1600" dirty="0"/>
              <a:t> </a:t>
            </a:r>
            <a:r>
              <a:rPr lang="en-US" sz="1600" dirty="0" err="1"/>
              <a:t>moet</a:t>
            </a:r>
            <a:r>
              <a:rPr lang="en-US" sz="1600" dirty="0"/>
              <a:t> </a:t>
            </a:r>
            <a:r>
              <a:rPr lang="en-US" sz="1600" dirty="0" err="1"/>
              <a:t>opwegen</a:t>
            </a:r>
            <a:r>
              <a:rPr lang="en-US" sz="1600" dirty="0"/>
              <a:t> </a:t>
            </a:r>
            <a:r>
              <a:rPr lang="en-US" sz="1600" dirty="0" err="1"/>
              <a:t>tegenover</a:t>
            </a:r>
            <a:r>
              <a:rPr lang="en-US" sz="1600" dirty="0"/>
              <a:t> de </a:t>
            </a:r>
            <a:r>
              <a:rPr lang="en-US" sz="1600" dirty="0" err="1"/>
              <a:t>verloren</a:t>
            </a:r>
            <a:r>
              <a:rPr lang="en-US" sz="1600" dirty="0"/>
              <a:t> </a:t>
            </a:r>
            <a:r>
              <a:rPr lang="en-US" sz="1600" dirty="0" err="1"/>
              <a:t>tonnen</a:t>
            </a:r>
            <a:r>
              <a:rPr lang="en-US" sz="1600" dirty="0"/>
              <a:t> </a:t>
            </a:r>
            <a:r>
              <a:rPr lang="en-US" sz="1600" dirty="0" err="1"/>
              <a:t>zink</a:t>
            </a: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10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C520-B257-4417-8178-D94AA017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Onbalans- en </a:t>
            </a:r>
            <a:r>
              <a:rPr lang="nl-NL" dirty="0" err="1"/>
              <a:t>day</a:t>
            </a:r>
            <a:r>
              <a:rPr lang="nl-NL" dirty="0"/>
              <a:t> </a:t>
            </a:r>
            <a:r>
              <a:rPr lang="nl-NL" dirty="0" err="1"/>
              <a:t>aheadprijzen</a:t>
            </a:r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19FD72-D25F-45BC-AC33-B8165BADA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1CD4-6009-4109-81A7-9A135ED188E8}" type="slidenum">
              <a:rPr lang="en-AU" smtClean="0"/>
              <a:pPr/>
              <a:t>6</a:t>
            </a:fld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10F68E-46B8-4DF1-9056-B9E877E913A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36575" y="2024816"/>
            <a:ext cx="11080750" cy="3962481"/>
          </a:xfrm>
        </p:spPr>
      </p:pic>
    </p:spTree>
    <p:extLst>
      <p:ext uri="{BB962C8B-B14F-4D97-AF65-F5344CB8AC3E}">
        <p14:creationId xmlns:p14="http://schemas.microsoft.com/office/powerpoint/2010/main" val="3348178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644C-8557-4685-A840-69A64A385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559404"/>
            <a:ext cx="10445393" cy="579909"/>
          </a:xfrm>
        </p:spPr>
        <p:txBody>
          <a:bodyPr/>
          <a:lstStyle/>
          <a:p>
            <a:r>
              <a:rPr lang="nl-NL" dirty="0"/>
              <a:t>Virtuele batterij – creatie van overcapaciteit in de elektrolyse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6EDA58-893E-498C-A8BB-9FB5E1937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F1CD4-6009-4109-81A7-9A135ED188E8}" type="slidenum">
              <a:rPr lang="en-AU" smtClean="0"/>
              <a:pPr/>
              <a:t>7</a:t>
            </a:fld>
            <a:endParaRPr lang="en-AU" dirty="0"/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F0219620-ECF9-4F5C-A88D-CF173516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202" y="4332926"/>
            <a:ext cx="1892941" cy="1258070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DDFF4CE-A7C3-4E59-B834-D7BACB9A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916" y="2580047"/>
            <a:ext cx="1892941" cy="126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BB66885-78E4-4453-BC65-EB6204C17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64" y="1210714"/>
            <a:ext cx="2691528" cy="12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79B99910-4794-4592-8793-DE0A266F74BA}"/>
              </a:ext>
            </a:extLst>
          </p:cNvPr>
          <p:cNvSpPr txBox="1">
            <a:spLocks/>
          </p:cNvSpPr>
          <p:nvPr/>
        </p:nvSpPr>
        <p:spPr bwMode="auto">
          <a:xfrm>
            <a:off x="3449874" y="3095550"/>
            <a:ext cx="1054370" cy="248971"/>
          </a:xfrm>
          <a:prstGeom prst="roundRect">
            <a:avLst/>
          </a:prstGeom>
          <a:solidFill>
            <a:srgbClr val="0070C0">
              <a:alpha val="50000"/>
            </a:srgbClr>
          </a:solidFill>
          <a:ln w="25400" cap="flat" cmpd="sng" algn="ctr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71450" indent="-17145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1812" indent="-17145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‒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‒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‒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nl-NL" sz="900" dirty="0"/>
              <a:t>Roosting – </a:t>
            </a:r>
            <a:r>
              <a:rPr lang="nl-NL" sz="900" dirty="0" err="1"/>
              <a:t>Loging</a:t>
            </a:r>
            <a:r>
              <a:rPr lang="nl-NL" sz="900" dirty="0"/>
              <a:t> &amp; zuivering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C23FB3-0638-401C-91EA-D72640D91B4F}"/>
              </a:ext>
            </a:extLst>
          </p:cNvPr>
          <p:cNvSpPr/>
          <p:nvPr/>
        </p:nvSpPr>
        <p:spPr>
          <a:xfrm>
            <a:off x="5831110" y="3612723"/>
            <a:ext cx="403142" cy="49794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750" err="1"/>
              <a:t>spent</a:t>
            </a:r>
            <a:endParaRPr lang="nl-NL" sz="75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FF9271A9-1E58-49F1-9600-E409418AF76D}"/>
              </a:ext>
            </a:extLst>
          </p:cNvPr>
          <p:cNvSpPr/>
          <p:nvPr/>
        </p:nvSpPr>
        <p:spPr>
          <a:xfrm>
            <a:off x="1822015" y="3612723"/>
            <a:ext cx="455717" cy="49794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750"/>
              <a:t>ZnSO4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2F3F62B2-50D1-498D-A30D-9E416C769476}"/>
              </a:ext>
            </a:extLst>
          </p:cNvPr>
          <p:cNvSpPr/>
          <p:nvPr/>
        </p:nvSpPr>
        <p:spPr>
          <a:xfrm>
            <a:off x="2841729" y="3612723"/>
            <a:ext cx="403142" cy="49794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C309D8ED-22F8-4C72-A4A9-234D5D4E668D}"/>
              </a:ext>
            </a:extLst>
          </p:cNvPr>
          <p:cNvSpPr/>
          <p:nvPr/>
        </p:nvSpPr>
        <p:spPr>
          <a:xfrm>
            <a:off x="3323466" y="3612723"/>
            <a:ext cx="403142" cy="497942"/>
          </a:xfrm>
          <a:prstGeom prst="rect">
            <a:avLst/>
          </a:prstGeom>
          <a:solidFill>
            <a:srgbClr val="E3F8FF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90CD896-D1EC-44FC-89E4-9A99236A889B}"/>
              </a:ext>
            </a:extLst>
          </p:cNvPr>
          <p:cNvSpPr/>
          <p:nvPr/>
        </p:nvSpPr>
        <p:spPr>
          <a:xfrm>
            <a:off x="4374197" y="3613729"/>
            <a:ext cx="403142" cy="497942"/>
          </a:xfrm>
          <a:prstGeom prst="rect">
            <a:avLst/>
          </a:prstGeom>
          <a:solidFill>
            <a:srgbClr val="E3F8FF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184671B1-E958-4E39-86DB-461DD2048599}"/>
              </a:ext>
            </a:extLst>
          </p:cNvPr>
          <p:cNvSpPr/>
          <p:nvPr/>
        </p:nvSpPr>
        <p:spPr>
          <a:xfrm>
            <a:off x="5345056" y="3612723"/>
            <a:ext cx="403142" cy="4979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31402BC6-1ED0-41A5-935F-7B22070DBAE2}"/>
              </a:ext>
            </a:extLst>
          </p:cNvPr>
          <p:cNvSpPr/>
          <p:nvPr/>
        </p:nvSpPr>
        <p:spPr>
          <a:xfrm>
            <a:off x="3391227" y="5990944"/>
            <a:ext cx="1168839" cy="24897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900"/>
              <a:t>Market Metal</a:t>
            </a:r>
          </a:p>
        </p:txBody>
      </p:sp>
      <p:sp>
        <p:nvSpPr>
          <p:cNvPr id="19" name="Rechthoek: afgeronde hoeken 18">
            <a:extLst>
              <a:ext uri="{FF2B5EF4-FFF2-40B4-BE49-F238E27FC236}">
                <a16:creationId xmlns:a16="http://schemas.microsoft.com/office/drawing/2014/main" id="{A19C9F15-3172-4092-AF54-4F0120A3EC3E}"/>
              </a:ext>
            </a:extLst>
          </p:cNvPr>
          <p:cNvSpPr/>
          <p:nvPr/>
        </p:nvSpPr>
        <p:spPr>
          <a:xfrm>
            <a:off x="3448926" y="2537643"/>
            <a:ext cx="1054370" cy="248971"/>
          </a:xfrm>
          <a:prstGeom prst="roundRect">
            <a:avLst/>
          </a:prstGeom>
          <a:solidFill>
            <a:srgbClr val="00B05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900"/>
              <a:t>Zinc </a:t>
            </a:r>
            <a:r>
              <a:rPr lang="nl-NL" sz="900" err="1"/>
              <a:t>raw</a:t>
            </a:r>
            <a:r>
              <a:rPr lang="nl-NL" sz="900"/>
              <a:t> </a:t>
            </a:r>
            <a:r>
              <a:rPr lang="nl-NL" sz="900" err="1"/>
              <a:t>materials</a:t>
            </a:r>
            <a:endParaRPr lang="nl-NL" sz="900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55CAF0CC-4613-4659-8EC5-87B06655DC9D}"/>
              </a:ext>
            </a:extLst>
          </p:cNvPr>
          <p:cNvSpPr/>
          <p:nvPr/>
        </p:nvSpPr>
        <p:spPr>
          <a:xfrm>
            <a:off x="3323227" y="3782149"/>
            <a:ext cx="403142" cy="32873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cxnSp>
        <p:nvCxnSpPr>
          <p:cNvPr id="21" name="Rechte verbindingslijn met pijl 21">
            <a:extLst>
              <a:ext uri="{FF2B5EF4-FFF2-40B4-BE49-F238E27FC236}">
                <a16:creationId xmlns:a16="http://schemas.microsoft.com/office/drawing/2014/main" id="{B7AF2098-F609-42E6-BCF6-79AD32586387}"/>
              </a:ext>
            </a:extLst>
          </p:cNvPr>
          <p:cNvCxnSpPr>
            <a:cxnSpLocks/>
            <a:stCxn id="19" idx="2"/>
            <a:endCxn id="11" idx="0"/>
          </p:cNvCxnSpPr>
          <p:nvPr/>
        </p:nvCxnSpPr>
        <p:spPr>
          <a:xfrm>
            <a:off x="3976110" y="2786614"/>
            <a:ext cx="948" cy="30893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2">
            <a:extLst>
              <a:ext uri="{FF2B5EF4-FFF2-40B4-BE49-F238E27FC236}">
                <a16:creationId xmlns:a16="http://schemas.microsoft.com/office/drawing/2014/main" id="{0A45629E-BDE4-4C90-B151-36B768F090AC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975646" y="5590996"/>
            <a:ext cx="6316" cy="39994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3">
            <a:extLst>
              <a:ext uri="{FF2B5EF4-FFF2-40B4-BE49-F238E27FC236}">
                <a16:creationId xmlns:a16="http://schemas.microsoft.com/office/drawing/2014/main" id="{DA2FD191-8FB2-483A-8E1D-7638BFFA6743}"/>
              </a:ext>
            </a:extLst>
          </p:cNvPr>
          <p:cNvCxnSpPr>
            <a:cxnSpLocks/>
          </p:cNvCxnSpPr>
          <p:nvPr/>
        </p:nvCxnSpPr>
        <p:spPr>
          <a:xfrm>
            <a:off x="1845684" y="3612723"/>
            <a:ext cx="1040196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4">
            <a:extLst>
              <a:ext uri="{FF2B5EF4-FFF2-40B4-BE49-F238E27FC236}">
                <a16:creationId xmlns:a16="http://schemas.microsoft.com/office/drawing/2014/main" id="{D4D71D75-952A-4F59-8DFA-9E02E1A686FA}"/>
              </a:ext>
            </a:extLst>
          </p:cNvPr>
          <p:cNvCxnSpPr>
            <a:cxnSpLocks/>
            <a:stCxn id="14" idx="0"/>
            <a:endCxn id="15" idx="0"/>
          </p:cNvCxnSpPr>
          <p:nvPr/>
        </p:nvCxnSpPr>
        <p:spPr>
          <a:xfrm>
            <a:off x="3043300" y="3612723"/>
            <a:ext cx="48173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Verbindingslijn: gebogen 25">
            <a:extLst>
              <a:ext uri="{FF2B5EF4-FFF2-40B4-BE49-F238E27FC236}">
                <a16:creationId xmlns:a16="http://schemas.microsoft.com/office/drawing/2014/main" id="{82514144-F74F-44DE-BC85-5026CD2C8E67}"/>
              </a:ext>
            </a:extLst>
          </p:cNvPr>
          <p:cNvCxnSpPr>
            <a:cxnSpLocks/>
            <a:stCxn id="11" idx="1"/>
            <a:endCxn id="13" idx="0"/>
          </p:cNvCxnSpPr>
          <p:nvPr/>
        </p:nvCxnSpPr>
        <p:spPr>
          <a:xfrm rot="10800000" flipV="1">
            <a:off x="2049873" y="3220035"/>
            <a:ext cx="1400000" cy="392689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Verbindingslijn: gebogen 26">
            <a:extLst>
              <a:ext uri="{FF2B5EF4-FFF2-40B4-BE49-F238E27FC236}">
                <a16:creationId xmlns:a16="http://schemas.microsoft.com/office/drawing/2014/main" id="{3A7550A6-F875-426D-997F-98C2B018CFA9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726369" y="3946517"/>
            <a:ext cx="257078" cy="441149"/>
          </a:xfrm>
          <a:prstGeom prst="bentConnector2">
            <a:avLst/>
          </a:prstGeom>
          <a:ln w="444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Verbindingslijn: gebogen 27">
            <a:extLst>
              <a:ext uri="{FF2B5EF4-FFF2-40B4-BE49-F238E27FC236}">
                <a16:creationId xmlns:a16="http://schemas.microsoft.com/office/drawing/2014/main" id="{4BF3C6DD-7760-4BB3-98A4-EBC3E352BE52}"/>
              </a:ext>
            </a:extLst>
          </p:cNvPr>
          <p:cNvCxnSpPr>
            <a:cxnSpLocks/>
            <a:endCxn id="12" idx="0"/>
          </p:cNvCxnSpPr>
          <p:nvPr/>
        </p:nvCxnSpPr>
        <p:spPr>
          <a:xfrm flipV="1">
            <a:off x="5004143" y="3612723"/>
            <a:ext cx="1028538" cy="825947"/>
          </a:xfrm>
          <a:prstGeom prst="bentConnector4">
            <a:avLst>
              <a:gd name="adj1" fmla="val 130558"/>
              <a:gd name="adj2" fmla="val 120758"/>
            </a:avLst>
          </a:prstGeom>
          <a:ln w="444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Verbindingslijn: gebogen 28">
            <a:extLst>
              <a:ext uri="{FF2B5EF4-FFF2-40B4-BE49-F238E27FC236}">
                <a16:creationId xmlns:a16="http://schemas.microsoft.com/office/drawing/2014/main" id="{5DAFDCAE-1CAD-49E9-B09D-2CDC8DE03AE6}"/>
              </a:ext>
            </a:extLst>
          </p:cNvPr>
          <p:cNvCxnSpPr>
            <a:cxnSpLocks/>
            <a:endCxn id="11" idx="3"/>
          </p:cNvCxnSpPr>
          <p:nvPr/>
        </p:nvCxnSpPr>
        <p:spPr>
          <a:xfrm rot="16200000" flipV="1">
            <a:off x="4386856" y="3337424"/>
            <a:ext cx="398612" cy="163835"/>
          </a:xfrm>
          <a:prstGeom prst="bentConnector2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9">
            <a:extLst>
              <a:ext uri="{FF2B5EF4-FFF2-40B4-BE49-F238E27FC236}">
                <a16:creationId xmlns:a16="http://schemas.microsoft.com/office/drawing/2014/main" id="{B356138A-9306-40CE-8E8D-1DD956C9EB7B}"/>
              </a:ext>
            </a:extLst>
          </p:cNvPr>
          <p:cNvCxnSpPr>
            <a:cxnSpLocks/>
            <a:stCxn id="12" idx="0"/>
            <a:endCxn id="17" idx="0"/>
          </p:cNvCxnSpPr>
          <p:nvPr/>
        </p:nvCxnSpPr>
        <p:spPr>
          <a:xfrm flipH="1">
            <a:off x="5546627" y="3612723"/>
            <a:ext cx="486054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hoek 11">
            <a:extLst>
              <a:ext uri="{FF2B5EF4-FFF2-40B4-BE49-F238E27FC236}">
                <a16:creationId xmlns:a16="http://schemas.microsoft.com/office/drawing/2014/main" id="{A99D2EED-35DD-44EA-A48C-5D89D7ECA4FB}"/>
              </a:ext>
            </a:extLst>
          </p:cNvPr>
          <p:cNvSpPr/>
          <p:nvPr/>
        </p:nvSpPr>
        <p:spPr>
          <a:xfrm>
            <a:off x="2352170" y="3612723"/>
            <a:ext cx="403142" cy="49794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sp>
        <p:nvSpPr>
          <p:cNvPr id="31" name="Rechthoek 14">
            <a:extLst>
              <a:ext uri="{FF2B5EF4-FFF2-40B4-BE49-F238E27FC236}">
                <a16:creationId xmlns:a16="http://schemas.microsoft.com/office/drawing/2014/main" id="{E34A60C7-68BB-412B-BF0C-FF94CE0A8F6C}"/>
              </a:ext>
            </a:extLst>
          </p:cNvPr>
          <p:cNvSpPr/>
          <p:nvPr/>
        </p:nvSpPr>
        <p:spPr>
          <a:xfrm>
            <a:off x="4855691" y="3612723"/>
            <a:ext cx="403142" cy="49794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 sz="900"/>
          </a:p>
        </p:txBody>
      </p:sp>
      <p:sp>
        <p:nvSpPr>
          <p:cNvPr id="32" name="Rechthoek: afgeronde hoeken 5">
            <a:extLst>
              <a:ext uri="{FF2B5EF4-FFF2-40B4-BE49-F238E27FC236}">
                <a16:creationId xmlns:a16="http://schemas.microsoft.com/office/drawing/2014/main" id="{9CCA28F4-88C2-458A-A630-98D757402689}"/>
              </a:ext>
            </a:extLst>
          </p:cNvPr>
          <p:cNvSpPr/>
          <p:nvPr/>
        </p:nvSpPr>
        <p:spPr>
          <a:xfrm>
            <a:off x="5004143" y="4322909"/>
            <a:ext cx="981734" cy="1268087"/>
          </a:xfrm>
          <a:prstGeom prst="roundRect">
            <a:avLst/>
          </a:prstGeom>
          <a:pattFill prst="pct90">
            <a:fgClr>
              <a:srgbClr val="0070C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150"/>
              </a:spcBef>
              <a:spcAft>
                <a:spcPts val="300"/>
              </a:spcAft>
              <a:buClr>
                <a:schemeClr val="tx2"/>
              </a:buClr>
            </a:pPr>
            <a:r>
              <a:rPr lang="nl-NL" sz="750"/>
              <a:t>50%</a:t>
            </a:r>
          </a:p>
          <a:p>
            <a:pPr algn="ctr" fontAlgn="base">
              <a:spcBef>
                <a:spcPts val="150"/>
              </a:spcBef>
              <a:spcAft>
                <a:spcPts val="300"/>
              </a:spcAft>
              <a:buClr>
                <a:schemeClr val="tx2"/>
              </a:buClr>
            </a:pPr>
            <a:r>
              <a:rPr lang="nl-NL" sz="750"/>
              <a:t>extra </a:t>
            </a:r>
            <a:r>
              <a:rPr lang="nl-NL" sz="750" err="1"/>
              <a:t>electrolysis</a:t>
            </a:r>
            <a:r>
              <a:rPr lang="nl-NL" sz="750"/>
              <a:t> </a:t>
            </a:r>
            <a:r>
              <a:rPr lang="nl-NL" sz="750" err="1"/>
              <a:t>capacity</a:t>
            </a:r>
            <a:endParaRPr lang="nl-NL" sz="750"/>
          </a:p>
        </p:txBody>
      </p:sp>
      <p:cxnSp>
        <p:nvCxnSpPr>
          <p:cNvPr id="33" name="Rechte verbindingslijn met pijl 47">
            <a:extLst>
              <a:ext uri="{FF2B5EF4-FFF2-40B4-BE49-F238E27FC236}">
                <a16:creationId xmlns:a16="http://schemas.microsoft.com/office/drawing/2014/main" id="{477B3E2D-E0CA-4292-A50F-B802902ADC9B}"/>
              </a:ext>
            </a:extLst>
          </p:cNvPr>
          <p:cNvCxnSpPr>
            <a:cxnSpLocks/>
          </p:cNvCxnSpPr>
          <p:nvPr/>
        </p:nvCxnSpPr>
        <p:spPr>
          <a:xfrm flipH="1">
            <a:off x="4668078" y="3612723"/>
            <a:ext cx="702078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51">
            <a:extLst>
              <a:ext uri="{FF2B5EF4-FFF2-40B4-BE49-F238E27FC236}">
                <a16:creationId xmlns:a16="http://schemas.microsoft.com/office/drawing/2014/main" id="{77F14190-FCE4-4116-A811-9C31785DA49F}"/>
              </a:ext>
            </a:extLst>
          </p:cNvPr>
          <p:cNvSpPr txBox="1"/>
          <p:nvPr/>
        </p:nvSpPr>
        <p:spPr>
          <a:xfrm>
            <a:off x="3146924" y="5297785"/>
            <a:ext cx="13099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350" dirty="0">
                <a:solidFill>
                  <a:schemeClr val="bg1"/>
                </a:solidFill>
              </a:rPr>
              <a:t>Electrowinning</a:t>
            </a:r>
          </a:p>
        </p:txBody>
      </p:sp>
      <p:cxnSp>
        <p:nvCxnSpPr>
          <p:cNvPr id="35" name="Verbindingslijn: gebogen 54">
            <a:extLst>
              <a:ext uri="{FF2B5EF4-FFF2-40B4-BE49-F238E27FC236}">
                <a16:creationId xmlns:a16="http://schemas.microsoft.com/office/drawing/2014/main" id="{A2D5F6A5-5251-47EC-A110-5A22B65E6B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99117" y="3842008"/>
            <a:ext cx="1265610" cy="918692"/>
          </a:xfrm>
          <a:prstGeom prst="bentConnector3">
            <a:avLst>
              <a:gd name="adj1" fmla="val -136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bogen 64">
            <a:extLst>
              <a:ext uri="{FF2B5EF4-FFF2-40B4-BE49-F238E27FC236}">
                <a16:creationId xmlns:a16="http://schemas.microsoft.com/office/drawing/2014/main" id="{C1006B33-5E01-4E2D-827D-218FCA02883C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V="1">
            <a:off x="7254670" y="1840795"/>
            <a:ext cx="450295" cy="739252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jdelijke aanduiding voor tekst 3">
            <a:extLst>
              <a:ext uri="{FF2B5EF4-FFF2-40B4-BE49-F238E27FC236}">
                <a16:creationId xmlns:a16="http://schemas.microsoft.com/office/drawing/2014/main" id="{C06A7F51-CB98-4CB8-9862-5C4A4214B211}"/>
              </a:ext>
            </a:extLst>
          </p:cNvPr>
          <p:cNvSpPr txBox="1">
            <a:spLocks/>
          </p:cNvSpPr>
          <p:nvPr/>
        </p:nvSpPr>
        <p:spPr bwMode="auto">
          <a:xfrm>
            <a:off x="1578650" y="4316714"/>
            <a:ext cx="1158150" cy="5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1812" indent="-17145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200"/>
              </a:spcBef>
              <a:spcAft>
                <a:spcPts val="400"/>
              </a:spcAft>
              <a:buFont typeface="Arial" pitchFamily="34" charset="0"/>
              <a:buChar char="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050" dirty="0"/>
              <a:t>Roosting, </a:t>
            </a:r>
            <a:r>
              <a:rPr lang="nl-NL" sz="1050" dirty="0" err="1"/>
              <a:t>loging</a:t>
            </a:r>
            <a:r>
              <a:rPr lang="nl-NL" sz="1050" dirty="0"/>
              <a:t>, zuivering en gieterij continu op maximale capaciteit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212D2BF-C6AD-424E-8A2C-FC7F683ECAC4}"/>
              </a:ext>
            </a:extLst>
          </p:cNvPr>
          <p:cNvSpPr txBox="1"/>
          <p:nvPr/>
        </p:nvSpPr>
        <p:spPr>
          <a:xfrm>
            <a:off x="536642" y="1079543"/>
            <a:ext cx="70786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Uitbreiding  van de elektrolyse met bijvoorbeeld 50% geeft Nyrstar de mogelijkheid om flexibel elektriciteit af te nemen, terwijl de jaarlijkse zinkproductie gewaarborgd blijft: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Gedurende periodes met veel wind en zon, kan het aantal afgenomen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MW’s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opgevoerd worden. Als er geen wind en zon is, verbruiken we minder.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Voor en na de elektrolyse wordt een bufferstock voorzien, zodat de rest van de fabriek altijd aan maximale capaciteit kan blijven draaien.</a:t>
            </a:r>
          </a:p>
          <a:p>
            <a:pPr marL="285750" indent="-285750">
              <a:buFontTx/>
              <a:buChar char="-"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E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EDE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yrstar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yrstar Online Imag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Nyrstar Tabl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yrstar Horizontal Text Template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yrstar Vertical Tex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Nyrstar Picture Divider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Nyrstar Picture/Text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Nyrstar Chart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Nyrstar Table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Nyrstar Smart Art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Nyrstar Media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FF076E63472148A7D2E14867DF1022" ma:contentTypeVersion="13" ma:contentTypeDescription="Een nieuw document maken." ma:contentTypeScope="" ma:versionID="77f146df1f527debdd5ae723769f9696">
  <xsd:schema xmlns:xsd="http://www.w3.org/2001/XMLSchema" xmlns:xs="http://www.w3.org/2001/XMLSchema" xmlns:p="http://schemas.microsoft.com/office/2006/metadata/properties" xmlns:ns2="5afb88f4-40a5-40c5-9e5f-9bed0e618586" xmlns:ns3="048da8eb-51d9-47fd-a2e3-127ce9cb6f5b" targetNamespace="http://schemas.microsoft.com/office/2006/metadata/properties" ma:root="true" ma:fieldsID="ce985905aaaf99a1b6c6d6837973f990" ns2:_="" ns3:_="">
    <xsd:import namespace="5afb88f4-40a5-40c5-9e5f-9bed0e618586"/>
    <xsd:import namespace="048da8eb-51d9-47fd-a2e3-127ce9cb6f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b88f4-40a5-40c5-9e5f-9bed0e61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d1733222-4413-4975-979b-65998b2888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da8eb-51d9-47fd-a2e3-127ce9cb6f5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cc78870-cfff-4920-bc7c-002cd618f76f}" ma:internalName="TaxCatchAll" ma:showField="CatchAllData" ma:web="048da8eb-51d9-47fd-a2e3-127ce9cb6f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8da8eb-51d9-47fd-a2e3-127ce9cb6f5b">
      <UserInfo>
        <DisplayName>Steenvoorden, Gytha</DisplayName>
        <AccountId>36</AccountId>
        <AccountType/>
      </UserInfo>
    </SharedWithUsers>
    <lcf76f155ced4ddcb4097134ff3c332f xmlns="5afb88f4-40a5-40c5-9e5f-9bed0e618586">
      <Terms xmlns="http://schemas.microsoft.com/office/infopath/2007/PartnerControls"/>
    </lcf76f155ced4ddcb4097134ff3c332f>
    <TaxCatchAll xmlns="048da8eb-51d9-47fd-a2e3-127ce9cb6f5b" xsi:nil="true"/>
  </documentManagement>
</p:properties>
</file>

<file path=customXml/itemProps1.xml><?xml version="1.0" encoding="utf-8"?>
<ds:datastoreItem xmlns:ds="http://schemas.openxmlformats.org/officeDocument/2006/customXml" ds:itemID="{3B70131E-27AF-405E-BF48-D86488CED569}"/>
</file>

<file path=customXml/itemProps2.xml><?xml version="1.0" encoding="utf-8"?>
<ds:datastoreItem xmlns:ds="http://schemas.openxmlformats.org/officeDocument/2006/customXml" ds:itemID="{53A34209-15B0-49C9-9F80-A3790B838E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BCC975-A9DB-4F6D-A8CA-086F0057AFFA}">
  <ds:schemaRefs>
    <ds:schemaRef ds:uri="1195c3d2-307a-4d46-a6ed-b27b438eeb9b"/>
    <ds:schemaRef ds:uri="95b66703-6c21-4752-8d63-7e348f4970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0025241-24c8-4f1c-be88-cf191b8d7034"/>
    <ds:schemaRef ds:uri="7b573995-7322-47b0-964a-88145574e0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Calibri</vt:lpstr>
      <vt:lpstr>Nyrstar Title Slide</vt:lpstr>
      <vt:lpstr>Nyrstar Horizontal Text Template</vt:lpstr>
      <vt:lpstr>Nyrstar Vertical Text Template</vt:lpstr>
      <vt:lpstr>Nyrstar Picture Divider Templates</vt:lpstr>
      <vt:lpstr>Nyrstar Picture/Text Templates</vt:lpstr>
      <vt:lpstr>1_Nyrstar Chart Templates</vt:lpstr>
      <vt:lpstr>1_Nyrstar Table Templates</vt:lpstr>
      <vt:lpstr>2_Nyrstar Smart Art Templates</vt:lpstr>
      <vt:lpstr>3_Nyrstar Media Templates</vt:lpstr>
      <vt:lpstr>Nyrstar Online Image Templates</vt:lpstr>
      <vt:lpstr>2_Nyrstar Table Templates</vt:lpstr>
      <vt:lpstr>PowerPoint Presentation</vt:lpstr>
      <vt:lpstr>Nyrstar Budel – volledig gecommitteerd aan de groene transitie</vt:lpstr>
      <vt:lpstr>Agenda</vt:lpstr>
      <vt:lpstr>Productieproces van Zink</vt:lpstr>
      <vt:lpstr>Impact van flexibiliteitsdiensten</vt:lpstr>
      <vt:lpstr>Onbalans- en day aheadprijzen</vt:lpstr>
      <vt:lpstr>Virtuele batterij – creatie van overcapaciteit in de elektrolyse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gytha.steenvoorden@nyrstar.com</dc:creator>
  <cp:lastModifiedBy>Verbruggen, Thomas</cp:lastModifiedBy>
  <cp:revision>29</cp:revision>
  <dcterms:created xsi:type="dcterms:W3CDTF">2021-01-12T09:04:22Z</dcterms:created>
  <dcterms:modified xsi:type="dcterms:W3CDTF">2023-03-06T15:58:10Z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0x010100E095D5DB0B1D5848B8CEB81E1B69AAF5</vt:lpwstr>
  </property>
</Properties>
</file>